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0179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550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125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4431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9414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299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766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542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839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974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734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B80E5-95AD-47F4-BF49-8630375602FD}" type="datetimeFigureOut">
              <a:rPr lang="hr-HR" smtClean="0"/>
              <a:t>26.4.2021.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5391B-6B04-4171-A64E-1475CC419E97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57" y="0"/>
            <a:ext cx="1219305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8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gJpVdva2qI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gif"/><Relationship Id="rId7" Type="http://schemas.openxmlformats.org/officeDocument/2006/relationships/hyperlink" Target="https://www.youtube.com/watch?v=tO1VLpVpu1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eHQwQGmYA14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Sunce, Zemlja i Mjesec</a:t>
            </a:r>
            <a:endParaRPr lang="hr-HR" sz="3200" dirty="0"/>
          </a:p>
        </p:txBody>
      </p:sp>
      <p:sp>
        <p:nvSpPr>
          <p:cNvPr id="6" name="Pravokutnik 5"/>
          <p:cNvSpPr/>
          <p:nvPr/>
        </p:nvSpPr>
        <p:spPr>
          <a:xfrm>
            <a:off x="1471749" y="1968137"/>
            <a:ext cx="9196251" cy="1236617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400" dirty="0" smtClean="0">
                <a:solidFill>
                  <a:schemeClr val="tx1"/>
                </a:solidFill>
              </a:rPr>
              <a:t>PLANET ZEMLJA</a:t>
            </a:r>
            <a:endParaRPr lang="hr-HR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8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9822" y="896348"/>
            <a:ext cx="10515600" cy="1325563"/>
          </a:xfrm>
        </p:spPr>
        <p:txBody>
          <a:bodyPr/>
          <a:lstStyle/>
          <a:p>
            <a:r>
              <a:rPr lang="hr-HR" b="1" dirty="0"/>
              <a:t>Mjesečeve </a:t>
            </a:r>
            <a:r>
              <a:rPr lang="hr-HR" b="1" dirty="0" smtClean="0"/>
              <a:t>mijene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59822" y="1912712"/>
            <a:ext cx="10515600" cy="4351338"/>
          </a:xfrm>
        </p:spPr>
        <p:txBody>
          <a:bodyPr/>
          <a:lstStyle/>
          <a:p>
            <a:r>
              <a:rPr lang="hr-HR" dirty="0"/>
              <a:t>Sa Zemlje vidimo samo obasjane dijelove Mjeseca, a oni se mijenjaju pa kažemo da Mjesec pokazuje svoje </a:t>
            </a:r>
            <a:r>
              <a:rPr lang="hr-HR" b="1" dirty="0"/>
              <a:t>mijene</a:t>
            </a:r>
            <a:r>
              <a:rPr lang="hr-HR" dirty="0"/>
              <a:t>. 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932" y="2876392"/>
            <a:ext cx="5164182" cy="385968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62495" y="2881374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3200" b="1" i="0" dirty="0" smtClean="0">
                <a:effectLst/>
                <a:latin typeface="Nunito"/>
              </a:rPr>
              <a:t>Četiri su glavne Mjesečeve mijene</a:t>
            </a:r>
            <a:r>
              <a:rPr lang="hr-HR" sz="3200" b="0" i="0" dirty="0" smtClean="0">
                <a:solidFill>
                  <a:srgbClr val="262626"/>
                </a:solidFill>
                <a:effectLst/>
                <a:latin typeface="Nunito"/>
              </a:rPr>
              <a:t>, odnosno obasjani oblici Mjeseca: 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3200" b="1" i="0" dirty="0" smtClean="0">
                <a:solidFill>
                  <a:srgbClr val="2969B0"/>
                </a:solidFill>
                <a:effectLst/>
                <a:latin typeface="Nunito"/>
              </a:rPr>
              <a:t>mlađak,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3200" b="1" i="0" dirty="0" smtClean="0">
                <a:solidFill>
                  <a:srgbClr val="2969B0"/>
                </a:solidFill>
                <a:effectLst/>
                <a:latin typeface="Nunito"/>
              </a:rPr>
              <a:t>prva četvrt,</a:t>
            </a:r>
          </a:p>
          <a:p>
            <a:pPr marL="514350" indent="-514350">
              <a:buFont typeface="+mj-lt"/>
              <a:buAutoNum type="arabicPeriod"/>
            </a:pPr>
            <a:r>
              <a:rPr lang="hr-HR" sz="3200" b="1" dirty="0">
                <a:solidFill>
                  <a:srgbClr val="2969B0"/>
                </a:solidFill>
                <a:latin typeface="Nunito"/>
              </a:rPr>
              <a:t>u</a:t>
            </a:r>
            <a:r>
              <a:rPr lang="hr-HR" sz="3200" b="1" i="0" dirty="0" smtClean="0">
                <a:solidFill>
                  <a:srgbClr val="2969B0"/>
                </a:solidFill>
                <a:effectLst/>
                <a:latin typeface="Nunito"/>
              </a:rPr>
              <a:t>štap, </a:t>
            </a:r>
            <a:endParaRPr lang="hr-HR" sz="3200" b="1" dirty="0">
              <a:solidFill>
                <a:srgbClr val="2969B0"/>
              </a:solidFill>
              <a:latin typeface="Nunito"/>
            </a:endParaRPr>
          </a:p>
          <a:p>
            <a:pPr marL="514350" indent="-514350">
              <a:buFont typeface="+mj-lt"/>
              <a:buAutoNum type="arabicPeriod"/>
            </a:pPr>
            <a:r>
              <a:rPr lang="hr-HR" sz="3200" b="1" i="0" dirty="0" smtClean="0">
                <a:solidFill>
                  <a:srgbClr val="2969B0"/>
                </a:solidFill>
                <a:effectLst/>
                <a:latin typeface="Nunito"/>
              </a:rPr>
              <a:t>zadnja četvrt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7456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37308" y="5998799"/>
            <a:ext cx="10515600" cy="698092"/>
          </a:xfrm>
        </p:spPr>
        <p:txBody>
          <a:bodyPr/>
          <a:lstStyle/>
          <a:p>
            <a:pPr marL="0" indent="0">
              <a:buNone/>
            </a:pPr>
            <a:r>
              <a:rPr lang="hr-HR" b="1" dirty="0">
                <a:latin typeface="Nunito"/>
              </a:rPr>
              <a:t>Mjesečeve mijene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646" y="20046"/>
            <a:ext cx="7737973" cy="683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074" y="1375320"/>
            <a:ext cx="10515600" cy="836658"/>
          </a:xfrm>
        </p:spPr>
        <p:txBody>
          <a:bodyPr>
            <a:normAutofit fontScale="90000"/>
          </a:bodyPr>
          <a:lstStyle/>
          <a:p>
            <a:r>
              <a:rPr lang="hr-HR" dirty="0"/>
              <a:t>Pomrčina Sunca i Mjeseca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12074" y="1886585"/>
            <a:ext cx="10515600" cy="4351338"/>
          </a:xfrm>
        </p:spPr>
        <p:txBody>
          <a:bodyPr/>
          <a:lstStyle/>
          <a:p>
            <a:r>
              <a:rPr lang="hr-HR" b="1" dirty="0"/>
              <a:t>Pomrčina </a:t>
            </a:r>
            <a:r>
              <a:rPr lang="hr-HR" b="1" dirty="0" smtClean="0"/>
              <a:t>Sunca- </a:t>
            </a:r>
            <a:r>
              <a:rPr lang="hr-HR" dirty="0" smtClean="0"/>
              <a:t>Mjesec </a:t>
            </a:r>
            <a:r>
              <a:rPr lang="hr-HR" dirty="0"/>
              <a:t>dođe između Sunca i Zemlje i gledatelju sa Zemlje djelomično ili potpuno zakloni </a:t>
            </a:r>
            <a:r>
              <a:rPr lang="hr-HR" dirty="0" smtClean="0"/>
              <a:t>Sunce</a:t>
            </a:r>
          </a:p>
          <a:p>
            <a:r>
              <a:rPr lang="hr-HR" dirty="0"/>
              <a:t>Ako se Zemlja nađe između Sunca i Mjeseca i zakloni ga svojom sjenom, nastaje </a:t>
            </a:r>
            <a:r>
              <a:rPr lang="hr-HR" b="1" dirty="0"/>
              <a:t>pomrčina Mjeseca.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14" y="4067096"/>
            <a:ext cx="10351719" cy="279090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9084463" y="3514774"/>
            <a:ext cx="3044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/>
              <a:t>Pogledaj video:</a:t>
            </a:r>
          </a:p>
          <a:p>
            <a:r>
              <a:rPr lang="hr-HR" dirty="0" smtClean="0">
                <a:hlinkClick r:id="rId3"/>
              </a:rPr>
              <a:t>Potpuna pomrčina Sunca 2019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7311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913765"/>
            <a:ext cx="10515600" cy="1325563"/>
          </a:xfrm>
        </p:spPr>
        <p:txBody>
          <a:bodyPr/>
          <a:lstStyle/>
          <a:p>
            <a:r>
              <a:rPr lang="hr-HR" dirty="0" smtClean="0"/>
              <a:t>Sunce ‒ izvor života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121716"/>
            <a:ext cx="10515600" cy="4351338"/>
          </a:xfrm>
        </p:spPr>
        <p:txBody>
          <a:bodyPr/>
          <a:lstStyle/>
          <a:p>
            <a:r>
              <a:rPr lang="hr-HR" dirty="0" smtClean="0"/>
              <a:t>Energija Sunčeve svjetlosti pokreće gotovo sve prirodne procese na Zemljinoj površini, te omogućuje gotovo sav život na Zemlji.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441" y="3074126"/>
            <a:ext cx="5543877" cy="36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7903" y="1235982"/>
            <a:ext cx="10515600" cy="1325563"/>
          </a:xfrm>
        </p:spPr>
        <p:txBody>
          <a:bodyPr/>
          <a:lstStyle/>
          <a:p>
            <a:r>
              <a:rPr lang="hr-HR" dirty="0"/>
              <a:t>Zemlja i njezina gibanja</a:t>
            </a:r>
            <a:br>
              <a:rPr lang="hr-HR" dirty="0"/>
            </a:b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855" y="1555156"/>
            <a:ext cx="2272745" cy="2814098"/>
          </a:xfrm>
          <a:prstGeom prst="rect">
            <a:avLst/>
          </a:prstGeom>
        </p:spPr>
      </p:pic>
      <p:sp>
        <p:nvSpPr>
          <p:cNvPr id="6" name="Rezervirano mjesto sadržaja 5"/>
          <p:cNvSpPr>
            <a:spLocks noGrp="1"/>
          </p:cNvSpPr>
          <p:nvPr>
            <p:ph idx="1"/>
          </p:nvPr>
        </p:nvSpPr>
        <p:spPr>
          <a:xfrm>
            <a:off x="838200" y="1825625"/>
            <a:ext cx="8941526" cy="4351338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7" name="Content Placeholder 10"/>
          <p:cNvSpPr txBox="1">
            <a:spLocks/>
          </p:cNvSpPr>
          <p:nvPr/>
        </p:nvSpPr>
        <p:spPr>
          <a:xfrm>
            <a:off x="637903" y="2323194"/>
            <a:ext cx="6377456" cy="35591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Zemljina vrtnja ili Zemljina rotacija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→ </a:t>
            </a: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vrtnja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Zemlje oko svoje osi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smjer: od </a:t>
            </a: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zapada prema istoku</a:t>
            </a: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trajanje: </a:t>
            </a: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sata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ili </a:t>
            </a: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jedan dan</a:t>
            </a: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posljedice: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r-HR" dirty="0" smtClean="0">
                <a:solidFill>
                  <a:sysClr val="windowText" lastClr="000000"/>
                </a:solidFill>
                <a:latin typeface="Calibri"/>
              </a:rPr>
              <a:t>     -</a:t>
            </a: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izmjena dana i noći</a:t>
            </a:r>
          </a:p>
          <a:p>
            <a:pPr marL="0" lvl="0" indent="0">
              <a:buNone/>
            </a:pPr>
            <a:r>
              <a:rPr lang="hr-HR" dirty="0" smtClean="0"/>
              <a:t>     -</a:t>
            </a:r>
            <a:r>
              <a:rPr lang="hr-HR" b="1" dirty="0" smtClean="0"/>
              <a:t>spljoštenost Zemlje </a:t>
            </a:r>
            <a:r>
              <a:rPr lang="hr-HR" dirty="0"/>
              <a:t>na polovima </a:t>
            </a:r>
            <a:r>
              <a:rPr lang="hr-HR" dirty="0" smtClean="0"/>
              <a:t>i </a:t>
            </a:r>
          </a:p>
          <a:p>
            <a:pPr marL="0" lvl="0" indent="0">
              <a:buNone/>
            </a:pPr>
            <a:r>
              <a:rPr lang="hr-HR" dirty="0"/>
              <a:t> </a:t>
            </a:r>
            <a:r>
              <a:rPr lang="hr-HR" dirty="0" smtClean="0"/>
              <a:t>     ispupčenost </a:t>
            </a:r>
            <a:r>
              <a:rPr lang="hr-HR" dirty="0"/>
              <a:t>oko </a:t>
            </a:r>
            <a:r>
              <a:rPr lang="hr-HR" dirty="0" smtClean="0"/>
              <a:t>ekvatora</a:t>
            </a: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sumračnica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→ crta (uzak </a:t>
            </a: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pojas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koja odvaja osvijetljeni dio od neosvijetljenog dijela Zemlje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8" descr="C:\Users\Svjetlana\AppData\Local\Microsoft\Windows\Temporary Internet Files\Content.IE5\I1QKF4EE\Earth's_Axis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5359" y="1427662"/>
            <a:ext cx="4897967" cy="3673475"/>
          </a:xfrm>
          <a:prstGeom prst="rect">
            <a:avLst/>
          </a:prstGeom>
          <a:noFill/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248" y="1672868"/>
            <a:ext cx="4938188" cy="3286029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3977" y="1409868"/>
            <a:ext cx="5408023" cy="470070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366" y="1241892"/>
            <a:ext cx="5413951" cy="5271258"/>
          </a:xfrm>
          <a:prstGeom prst="rect">
            <a:avLst/>
          </a:prstGeom>
        </p:spPr>
      </p:pic>
      <p:sp>
        <p:nvSpPr>
          <p:cNvPr id="14" name="Pravokutnik 13"/>
          <p:cNvSpPr/>
          <p:nvPr/>
        </p:nvSpPr>
        <p:spPr>
          <a:xfrm>
            <a:off x="566057" y="61899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 smtClean="0">
                <a:hlinkClick r:id="rId7"/>
              </a:rPr>
              <a:t>Izmjena dana i noći</a:t>
            </a:r>
            <a:endParaRPr lang="pl-PL" dirty="0" smtClean="0"/>
          </a:p>
          <a:p>
            <a:r>
              <a:rPr lang="pl-PL" dirty="0" smtClean="0"/>
              <a:t>Pogledaj videozapis</a:t>
            </a:r>
            <a:endParaRPr lang="hr-HR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5359" y="1710131"/>
            <a:ext cx="451485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/>
          <p:cNvSpPr txBox="1">
            <a:spLocks noGrp="1"/>
          </p:cNvSpPr>
          <p:nvPr>
            <p:ph idx="1"/>
          </p:nvPr>
        </p:nvSpPr>
        <p:spPr>
          <a:xfrm>
            <a:off x="341812" y="1950719"/>
            <a:ext cx="7713617" cy="47635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Zemljina revolucija</a:t>
            </a:r>
            <a:r>
              <a:rPr kumimoji="0" lang="hr-HR" sz="32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ili ophodnja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→ </a:t>
            </a:r>
            <a:r>
              <a:rPr kumimoji="0" lang="hr-HR" sz="32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vrtnja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Zemlje oko Sunca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smjer: </a:t>
            </a: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obrnuto</a:t>
            </a:r>
            <a:r>
              <a:rPr kumimoji="0" lang="hr-HR" sz="32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od smjera kazaljke na satu</a:t>
            </a:r>
            <a:endParaRPr kumimoji="0" lang="hr-HR" sz="3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trajanje: </a:t>
            </a:r>
            <a:r>
              <a:rPr lang="hr-HR" b="1" dirty="0" smtClean="0">
                <a:solidFill>
                  <a:sysClr val="windowText" lastClr="000000"/>
                </a:solidFill>
                <a:latin typeface="Calibri"/>
              </a:rPr>
              <a:t>365 dana i 6 h ili 1 god.</a:t>
            </a: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Posljedice ophodnje i nagnutosti Zemljine</a:t>
            </a:r>
            <a:r>
              <a:rPr kumimoji="0" lang="hr-HR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osi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dirty="0">
                <a:solidFill>
                  <a:sysClr val="windowText" lastClr="000000"/>
                </a:solidFill>
              </a:rPr>
              <a:t>     </a:t>
            </a:r>
            <a:r>
              <a:rPr lang="hr-HR" dirty="0" smtClean="0">
                <a:solidFill>
                  <a:sysClr val="windowText" lastClr="000000"/>
                </a:solidFill>
              </a:rPr>
              <a:t>-</a:t>
            </a:r>
            <a:r>
              <a:rPr lang="hr-HR" b="1" dirty="0" smtClean="0">
                <a:solidFill>
                  <a:sysClr val="windowText" lastClr="000000"/>
                </a:solidFill>
              </a:rPr>
              <a:t>izmjena </a:t>
            </a:r>
            <a:r>
              <a:rPr lang="hr-HR" b="1" dirty="0">
                <a:solidFill>
                  <a:sysClr val="windowText" lastClr="000000"/>
                </a:solidFill>
              </a:rPr>
              <a:t>godišnjih </a:t>
            </a:r>
            <a:r>
              <a:rPr lang="hr-HR" b="1" dirty="0" smtClean="0">
                <a:solidFill>
                  <a:sysClr val="windowText" lastClr="000000"/>
                </a:solidFill>
              </a:rPr>
              <a:t>doba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hr-HR" b="1" dirty="0">
                <a:solidFill>
                  <a:sysClr val="windowText" lastClr="000000"/>
                </a:solidFill>
              </a:rPr>
              <a:t> </a:t>
            </a:r>
            <a:r>
              <a:rPr lang="hr-HR" b="1" dirty="0" smtClean="0">
                <a:solidFill>
                  <a:sysClr val="windowText" lastClr="000000"/>
                </a:solidFill>
              </a:rPr>
              <a:t>    -</a:t>
            </a:r>
            <a:r>
              <a:rPr lang="hr-HR" b="1" dirty="0" smtClean="0"/>
              <a:t>različito </a:t>
            </a:r>
            <a:r>
              <a:rPr lang="hr-HR" b="1" dirty="0"/>
              <a:t>trajanje dana (obdanice) i noći </a:t>
            </a:r>
            <a:r>
              <a:rPr lang="hr-HR" b="1" dirty="0" smtClean="0"/>
              <a:t>    tijekom </a:t>
            </a:r>
            <a:r>
              <a:rPr lang="hr-HR" b="1" dirty="0"/>
              <a:t>godine</a:t>
            </a:r>
            <a:endParaRPr lang="hr-HR" b="1" dirty="0" smtClean="0">
              <a:solidFill>
                <a:sysClr val="windowText" lastClr="000000"/>
              </a:solidFill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hr-HR" b="1" dirty="0" smtClean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Ekliptika- </a:t>
            </a:r>
            <a:r>
              <a:rPr kumimoji="0" lang="hr-HR" sz="32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zamišljena elipsa</a:t>
            </a:r>
            <a:r>
              <a:rPr kumimoji="0" lang="hr-HR" sz="320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 kojoj se Zemlja vrti oko Sunca</a:t>
            </a:r>
            <a:endParaRPr kumimoji="0" lang="hr-HR" sz="320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hr-HR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838200" y="1401445"/>
            <a:ext cx="10515600" cy="549275"/>
          </a:xfrm>
        </p:spPr>
        <p:txBody>
          <a:bodyPr>
            <a:normAutofit fontScale="90000"/>
          </a:bodyPr>
          <a:lstStyle/>
          <a:p>
            <a:r>
              <a:rPr lang="hr-HR" dirty="0"/>
              <a:t>Zemlja i njezina gibanja</a:t>
            </a:r>
            <a:br>
              <a:rPr lang="hr-HR" dirty="0"/>
            </a:br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674" y="1611555"/>
            <a:ext cx="4206240" cy="1415183"/>
          </a:xfrm>
          <a:prstGeom prst="rect">
            <a:avLst/>
          </a:prstGeom>
        </p:spPr>
      </p:pic>
      <p:pic>
        <p:nvPicPr>
          <p:cNvPr id="8" name="Picture 6" descr="C:\Users\Svjetlana\AppData\Local\Microsoft\Windows\Temporary Internet Files\Content.IE5\I1QKF4EE\Classical_Kepler_orbit_80frames_e0.6_smaller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020" y="1401445"/>
            <a:ext cx="4217331" cy="2430326"/>
          </a:xfrm>
          <a:prstGeom prst="rect">
            <a:avLst/>
          </a:prstGeom>
          <a:noFill/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525" y="1148179"/>
            <a:ext cx="6848475" cy="4600575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8526973" y="61402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5"/>
              </a:rPr>
              <a:t>Animacija Zemljine ophodnje</a:t>
            </a: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videozapis.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941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7995" y="861514"/>
            <a:ext cx="10515600" cy="1325563"/>
          </a:xfrm>
        </p:spPr>
        <p:txBody>
          <a:bodyPr/>
          <a:lstStyle/>
          <a:p>
            <a:r>
              <a:rPr lang="hr-HR" b="1" dirty="0"/>
              <a:t>I</a:t>
            </a:r>
            <a:r>
              <a:rPr lang="hr-HR" b="1" dirty="0" smtClean="0"/>
              <a:t>zmjena godišnjih doba</a:t>
            </a:r>
            <a:endParaRPr lang="hr-HR" b="1" dirty="0"/>
          </a:p>
        </p:txBody>
      </p:sp>
      <p:pic>
        <p:nvPicPr>
          <p:cNvPr id="1026" name="Picture 2" descr="https://www.e-sfera.hr/dodatni-digitalni-sadrzaji/236b7982-46e6-4367-9613-6c3d3b290366/assets/image/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95" y="1964575"/>
            <a:ext cx="6384810" cy="423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267995" y="263244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21. lipnja - ljetni suncostaj / solsticij</a:t>
            </a:r>
          </a:p>
          <a:p>
            <a:endParaRPr lang="hr-HR" b="1" dirty="0" smtClean="0">
              <a:solidFill>
                <a:srgbClr val="383838"/>
              </a:solidFill>
              <a:latin typeface="Nunito"/>
            </a:endParaRPr>
          </a:p>
          <a:p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- prvi dan ljeta na sjevernoj Zemljinoj polutki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/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pPr algn="just"/>
            <a:r>
              <a:rPr lang="hr-HR" dirty="0" smtClean="0">
                <a:solidFill>
                  <a:srgbClr val="212529"/>
                </a:solidFill>
                <a:latin typeface="Nunito"/>
              </a:rPr>
              <a:t>- d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an na sjevernoj Zemljinoj polutki najdulji,</a:t>
            </a:r>
          </a:p>
          <a:p>
            <a:pPr algn="just"/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  na noć najkraća u godini</a:t>
            </a:r>
          </a:p>
          <a:p>
            <a:pPr algn="just"/>
            <a:endParaRPr lang="hr-HR" b="0" i="0" dirty="0" smtClean="0">
              <a:solidFill>
                <a:srgbClr val="212529"/>
              </a:solidFill>
              <a:effectLst/>
              <a:latin typeface="Nunito"/>
            </a:endParaRPr>
          </a:p>
          <a:p>
            <a:pPr algn="just"/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- Sunčeve zrake padaju okomito na </a:t>
            </a:r>
          </a:p>
          <a:p>
            <a:pPr algn="just"/>
            <a:r>
              <a:rPr lang="hr-HR" dirty="0">
                <a:solidFill>
                  <a:srgbClr val="212529"/>
                </a:solidFill>
                <a:latin typeface="Nunito"/>
              </a:rPr>
              <a:t>  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sjevernu obratnicu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1260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7995" y="861514"/>
            <a:ext cx="10515600" cy="1325563"/>
          </a:xfrm>
        </p:spPr>
        <p:txBody>
          <a:bodyPr/>
          <a:lstStyle/>
          <a:p>
            <a:r>
              <a:rPr lang="hr-HR" b="1" dirty="0"/>
              <a:t>I</a:t>
            </a:r>
            <a:r>
              <a:rPr lang="hr-HR" b="1" dirty="0" smtClean="0"/>
              <a:t>zmjena godišnjih doba</a:t>
            </a:r>
            <a:endParaRPr lang="hr-HR" b="1" dirty="0"/>
          </a:p>
        </p:txBody>
      </p:sp>
      <p:sp>
        <p:nvSpPr>
          <p:cNvPr id="4" name="Pravokutnik 3"/>
          <p:cNvSpPr/>
          <p:nvPr/>
        </p:nvSpPr>
        <p:spPr>
          <a:xfrm>
            <a:off x="267995" y="2632440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21. </a:t>
            </a:r>
            <a:r>
              <a:rPr lang="hr-HR" b="1" dirty="0" smtClean="0">
                <a:solidFill>
                  <a:srgbClr val="383838"/>
                </a:solidFill>
                <a:latin typeface="Nunito"/>
              </a:rPr>
              <a:t>prosinca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- zimski suncostaj / solsticij</a:t>
            </a:r>
          </a:p>
          <a:p>
            <a:endParaRPr lang="hr-HR" b="1" dirty="0" smtClean="0">
              <a:solidFill>
                <a:srgbClr val="383838"/>
              </a:solidFill>
              <a:latin typeface="Nunito"/>
            </a:endParaRPr>
          </a:p>
          <a:p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- prvi dan zime na sjevernoj Zemljinoj polutki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/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pPr algn="just"/>
            <a:r>
              <a:rPr lang="hr-HR" dirty="0" smtClean="0">
                <a:solidFill>
                  <a:srgbClr val="212529"/>
                </a:solidFill>
                <a:latin typeface="Nunito"/>
              </a:rPr>
              <a:t>- d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an na sjevernoj Zemljinoj polutki najkraći,</a:t>
            </a:r>
          </a:p>
          <a:p>
            <a:pPr algn="just"/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   a noć najdulja u godini</a:t>
            </a:r>
          </a:p>
          <a:p>
            <a:pPr algn="just"/>
            <a:endParaRPr lang="hr-HR" b="0" i="0" dirty="0" smtClean="0">
              <a:solidFill>
                <a:srgbClr val="212529"/>
              </a:solidFill>
              <a:effectLst/>
              <a:latin typeface="Nunito"/>
            </a:endParaRPr>
          </a:p>
          <a:p>
            <a:pPr algn="just"/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- Sunčeve zrake padaju okomito na </a:t>
            </a:r>
          </a:p>
          <a:p>
            <a:pPr algn="just"/>
            <a:r>
              <a:rPr lang="hr-HR" dirty="0">
                <a:solidFill>
                  <a:srgbClr val="212529"/>
                </a:solidFill>
                <a:latin typeface="Nunito"/>
              </a:rPr>
              <a:t> </a:t>
            </a:r>
            <a:r>
              <a:rPr lang="hr-HR" dirty="0" smtClean="0">
                <a:solidFill>
                  <a:srgbClr val="212529"/>
                </a:solidFill>
                <a:latin typeface="Nunito"/>
              </a:rPr>
              <a:t>  južnu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 obratnicu 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4632" y="2187076"/>
            <a:ext cx="6262105" cy="388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7995" y="861514"/>
            <a:ext cx="10515600" cy="1325563"/>
          </a:xfrm>
        </p:spPr>
        <p:txBody>
          <a:bodyPr/>
          <a:lstStyle/>
          <a:p>
            <a:r>
              <a:rPr lang="hr-HR" b="1" dirty="0"/>
              <a:t>I</a:t>
            </a:r>
            <a:r>
              <a:rPr lang="hr-HR" b="1" dirty="0" smtClean="0"/>
              <a:t>zmjena godišnjih doba</a:t>
            </a:r>
            <a:endParaRPr lang="hr-HR" b="1" dirty="0"/>
          </a:p>
        </p:txBody>
      </p:sp>
      <p:sp>
        <p:nvSpPr>
          <p:cNvPr id="4" name="Pravokutnik 3"/>
          <p:cNvSpPr/>
          <p:nvPr/>
        </p:nvSpPr>
        <p:spPr>
          <a:xfrm>
            <a:off x="102532" y="240601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21. </a:t>
            </a:r>
            <a:r>
              <a:rPr lang="hr-HR" b="1" dirty="0" smtClean="0">
                <a:solidFill>
                  <a:srgbClr val="383838"/>
                </a:solidFill>
                <a:latin typeface="Nunito"/>
              </a:rPr>
              <a:t>ožujka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- proljetna ravnodnevica / ekvinocij</a:t>
            </a:r>
          </a:p>
          <a:p>
            <a:endParaRPr lang="hr-HR" b="1" dirty="0" smtClean="0">
              <a:solidFill>
                <a:srgbClr val="383838"/>
              </a:solidFill>
              <a:latin typeface="Nunito"/>
            </a:endParaRPr>
          </a:p>
          <a:p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- prvi dan proljeća na sjevernoj Zemljinoj polutki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/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pPr algn="just"/>
            <a:r>
              <a:rPr lang="hr-HR" dirty="0" smtClean="0">
                <a:solidFill>
                  <a:srgbClr val="212529"/>
                </a:solidFill>
                <a:latin typeface="Nunito"/>
              </a:rPr>
              <a:t>- d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an i noć traju jednako dugo</a:t>
            </a:r>
          </a:p>
          <a:p>
            <a:pPr marL="285750" indent="-285750" algn="just">
              <a:buFontTx/>
              <a:buChar char="-"/>
            </a:pPr>
            <a:endParaRPr lang="hr-HR" b="0" i="0" dirty="0" smtClean="0">
              <a:solidFill>
                <a:srgbClr val="212529"/>
              </a:solidFill>
              <a:effectLst/>
              <a:latin typeface="Nunito"/>
            </a:endParaRPr>
          </a:p>
          <a:p>
            <a:pPr algn="just"/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- Sunčeve zrake padaju okomito na ekvator 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2195" y="1878916"/>
            <a:ext cx="6498842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9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7995" y="861514"/>
            <a:ext cx="10515600" cy="1325563"/>
          </a:xfrm>
        </p:spPr>
        <p:txBody>
          <a:bodyPr/>
          <a:lstStyle/>
          <a:p>
            <a:r>
              <a:rPr lang="hr-HR" b="1" dirty="0"/>
              <a:t>I</a:t>
            </a:r>
            <a:r>
              <a:rPr lang="hr-HR" b="1" dirty="0" smtClean="0"/>
              <a:t>zmjena godišnjih doba</a:t>
            </a:r>
            <a:endParaRPr lang="hr-HR" b="1" dirty="0"/>
          </a:p>
        </p:txBody>
      </p:sp>
      <p:sp>
        <p:nvSpPr>
          <p:cNvPr id="4" name="Pravokutnik 3"/>
          <p:cNvSpPr/>
          <p:nvPr/>
        </p:nvSpPr>
        <p:spPr>
          <a:xfrm>
            <a:off x="102532" y="2406017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23. </a:t>
            </a:r>
            <a:r>
              <a:rPr lang="hr-HR" b="1" dirty="0" smtClean="0">
                <a:solidFill>
                  <a:srgbClr val="383838"/>
                </a:solidFill>
                <a:latin typeface="Nunito"/>
              </a:rPr>
              <a:t>rujna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- jesenska ravnodnevica / ekvinocij</a:t>
            </a:r>
          </a:p>
          <a:p>
            <a:endParaRPr lang="hr-HR" b="1" dirty="0" smtClean="0">
              <a:solidFill>
                <a:srgbClr val="383838"/>
              </a:solidFill>
              <a:latin typeface="Nunito"/>
            </a:endParaRPr>
          </a:p>
          <a:p>
            <a:r>
              <a:rPr lang="hr-HR" i="0" dirty="0" smtClean="0">
                <a:solidFill>
                  <a:srgbClr val="383838"/>
                </a:solidFill>
                <a:effectLst/>
                <a:latin typeface="Nunito"/>
              </a:rPr>
              <a:t>- prvi dan jeseni na sjevernoj Zemljinoj polutki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/>
            </a:r>
            <a:b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</a:b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pPr algn="just"/>
            <a:r>
              <a:rPr lang="hr-HR" dirty="0" smtClean="0">
                <a:solidFill>
                  <a:srgbClr val="212529"/>
                </a:solidFill>
                <a:latin typeface="Nunito"/>
              </a:rPr>
              <a:t>- d</a:t>
            </a:r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an i noć traju jednako dugo</a:t>
            </a:r>
          </a:p>
          <a:p>
            <a:pPr marL="285750" indent="-285750" algn="just">
              <a:buFontTx/>
              <a:buChar char="-"/>
            </a:pPr>
            <a:endParaRPr lang="hr-HR" b="0" i="0" dirty="0" smtClean="0">
              <a:solidFill>
                <a:srgbClr val="212529"/>
              </a:solidFill>
              <a:effectLst/>
              <a:latin typeface="Nunito"/>
            </a:endParaRPr>
          </a:p>
          <a:p>
            <a:pPr algn="just"/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- Sunčeve zrake padaju okomito na ekvator 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pic>
        <p:nvPicPr>
          <p:cNvPr id="6" name="Rezervirano mjesto sadržaja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2195" y="1878916"/>
            <a:ext cx="6498842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3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3400" y="861514"/>
            <a:ext cx="10515600" cy="1325563"/>
          </a:xfrm>
        </p:spPr>
        <p:txBody>
          <a:bodyPr/>
          <a:lstStyle/>
          <a:p>
            <a:r>
              <a:rPr lang="hr-HR" dirty="0" smtClean="0"/>
              <a:t>Mjesec – Zemljin pratitelj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3400" y="2312126"/>
            <a:ext cx="10515600" cy="4545874"/>
          </a:xfrm>
        </p:spPr>
        <p:txBody>
          <a:bodyPr>
            <a:normAutofit/>
          </a:bodyPr>
          <a:lstStyle/>
          <a:p>
            <a:r>
              <a:rPr lang="hr-HR" dirty="0" smtClean="0"/>
              <a:t>Zemljin prirodni satelit</a:t>
            </a:r>
          </a:p>
          <a:p>
            <a:r>
              <a:rPr lang="hr-HR" dirty="0" smtClean="0"/>
              <a:t>Nema vlastitu svijetlost, odražava svjetlost sa Sunca</a:t>
            </a:r>
          </a:p>
          <a:p>
            <a:r>
              <a:rPr lang="hr-HR" dirty="0" smtClean="0"/>
              <a:t>Zbog svoje privlačne sile na Zemlji uzrokuje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dirty="0" smtClean="0"/>
              <a:t>  morske mijene</a:t>
            </a:r>
          </a:p>
          <a:p>
            <a:r>
              <a:rPr lang="hr-HR" dirty="0" smtClean="0"/>
              <a:t>Vrti se oko Zemlje i zajedno s njom oko Sunca</a:t>
            </a:r>
          </a:p>
          <a:p>
            <a:r>
              <a:rPr lang="pl-PL" dirty="0"/>
              <a:t>Za jedan obilazak oko Zemlje, Mjesecu je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potrebno </a:t>
            </a:r>
            <a:r>
              <a:rPr lang="pl-PL" dirty="0"/>
              <a:t>približno 27,3 dana.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362" y="1288870"/>
            <a:ext cx="3512134" cy="527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350</Words>
  <Application>Microsoft Office PowerPoint</Application>
  <PresentationFormat>Široki zaslon</PresentationFormat>
  <Paragraphs>79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Nunito</vt:lpstr>
      <vt:lpstr>Tema sustava Office</vt:lpstr>
      <vt:lpstr>PowerPoint prezentacija</vt:lpstr>
      <vt:lpstr>Sunce ‒ izvor života</vt:lpstr>
      <vt:lpstr>Zemlja i njezina gibanja </vt:lpstr>
      <vt:lpstr>Zemlja i njezina gibanja </vt:lpstr>
      <vt:lpstr>Izmjena godišnjih doba</vt:lpstr>
      <vt:lpstr>Izmjena godišnjih doba</vt:lpstr>
      <vt:lpstr>Izmjena godišnjih doba</vt:lpstr>
      <vt:lpstr>Izmjena godišnjih doba</vt:lpstr>
      <vt:lpstr>Mjesec – Zemljin pratitelj</vt:lpstr>
      <vt:lpstr>Mjesečeve mijene</vt:lpstr>
      <vt:lpstr>PowerPoint prezentacija</vt:lpstr>
      <vt:lpstr>Pomrčina Sunca i Mjeseca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17</cp:revision>
  <dcterms:created xsi:type="dcterms:W3CDTF">2021-04-26T09:02:42Z</dcterms:created>
  <dcterms:modified xsi:type="dcterms:W3CDTF">2021-04-26T18:20:11Z</dcterms:modified>
</cp:coreProperties>
</file>